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Raleway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1"/>
  </p:normalViewPr>
  <p:slideViewPr>
    <p:cSldViewPr snapToGrid="0">
      <p:cViewPr varScale="1">
        <p:scale>
          <a:sx n="154" d="100"/>
          <a:sy n="154" d="100"/>
        </p:scale>
        <p:origin x="6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897646b4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8897646b4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8a5b8911d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8a5b8911d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9141b07d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9141b07d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89bf357b6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89bf357b6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9bf357b6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9bf357b6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8a5b8911d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8a5b8911d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a5b8911d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a5b8911d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8a5b8911d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8a5b8911d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8a5b8911d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8a5b8911d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a5b8911d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a5b8911d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9141b07d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9141b07d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9141b07d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89141b07d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9141b07d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89141b07d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9141b07d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89141b07d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9141b07d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89141b07d9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9141b07d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9141b07d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9bf357b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9bf357b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89141b07d9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89141b07d9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9141b07d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9141b07d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9141b07d9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9141b07d9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9141b07d9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9141b07d9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9141b07d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9141b07d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Song Topic Cluster Analysis: Unveiling Musical Trends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Beining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 Clustering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Method: Latent Dirichlet Allocation (LDA) topic modeling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Data </a:t>
            </a:r>
            <a:r>
              <a:rPr lang="en-GB" dirty="0" err="1"/>
              <a:t>Preprocessing</a:t>
            </a:r>
            <a:r>
              <a:rPr lang="en-GB" dirty="0"/>
              <a:t>: 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Lemmatization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Create a dictionary representation of the documents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Convert the tokenized documents into a Document-Term Matrix (DTM)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>
                <a:highlight>
                  <a:srgbClr val="FFFF00"/>
                </a:highlight>
              </a:rPr>
              <a:t>Number of topics: # </a:t>
            </a:r>
            <a:r>
              <a:rPr lang="en-GB" dirty="0"/>
              <a:t>(according to the Perplexity and Coherence scores)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Choose number of topics</a:t>
            </a: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 rotWithShape="1">
          <a:blip r:embed="rId3">
            <a:alphaModFix/>
          </a:blip>
          <a:srcRect r="13239" b="74822"/>
          <a:stretch/>
        </p:blipFill>
        <p:spPr>
          <a:xfrm>
            <a:off x="814725" y="3740675"/>
            <a:ext cx="3228901" cy="75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 rotWithShape="1">
          <a:blip r:embed="rId3">
            <a:alphaModFix/>
          </a:blip>
          <a:srcRect t="24910" b="-1043"/>
          <a:stretch/>
        </p:blipFill>
        <p:spPr>
          <a:xfrm>
            <a:off x="4625225" y="2079000"/>
            <a:ext cx="4091424" cy="249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729450" y="1966113"/>
            <a:ext cx="37113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Lower perplexity values indicate a better fit to the data. Higher coherence scores indicate that the topics are more interpretable and coherent. In our case, 5 or 6 seems suitable.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5 topics: It has a relatively low perplexity score and a good coherence score.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6 topics: It has a slightly higher perplexity score but the highest coherence score, indicating more interpretable topics.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Interpretation of Clusters</a:t>
            </a:r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1: Love and Affection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seems to revolve around themes of love and affection. Words like "love," "want," "got," and "girl" suggest a strong emphasis on love and romantic relationships. It conveys feelings of desire and affection.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2: Actions and Expressions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appears to be about actions and expressions. Words like "let," "gon," "see," and "together" suggest a focus on taking action and expressing oneself. It might involve planning or making decisions.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3: Assertiveness and Statements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seems to involve assertiveness and statements. Words like "dont," "na,"  and "wont" indicate a tone of making statements or expressing one's perspective with confidence.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4: Positive Emotions and Affirmations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is related to positive emotions and affirmations. Words like "yeah," "baby," "oh," and "want" indicate a positive and enthusiastic tone. It might involve expressions of joy, affirmation, or optimism.</a:t>
            </a: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1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 b="1"/>
              <a:t>Topic 5: Emotions and Expression</a:t>
            </a:r>
            <a:endParaRPr sz="817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17"/>
              <a:t>This topic could be about emotions and expressions. Words like "cry," "lonely," and "mine" suggest a focus on emotions and expressions, possibly related to personal experiences and feelings.</a:t>
            </a:r>
            <a:endParaRPr sz="817"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00" y="184775"/>
            <a:ext cx="8839204" cy="656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1143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875" y="1505088"/>
            <a:ext cx="4535794" cy="354261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/>
        </p:nvSpPr>
        <p:spPr>
          <a:xfrm>
            <a:off x="323500" y="2280400"/>
            <a:ext cx="37281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2: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Assertiveness and Statements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4: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5: Emotions and Expression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l="6050"/>
          <a:stretch/>
        </p:blipFill>
        <p:spPr>
          <a:xfrm>
            <a:off x="598450" y="2111375"/>
            <a:ext cx="3914251" cy="12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/>
        </p:nvSpPr>
        <p:spPr>
          <a:xfrm>
            <a:off x="5143500" y="1998150"/>
            <a:ext cx="37281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2: Assertiveness and Statements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4: Emotions and Expression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656650" y="2232675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3671475" y="1043275"/>
            <a:ext cx="4658400" cy="39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latin typeface="Lato"/>
                <a:ea typeface="Lato"/>
                <a:cs typeface="Lato"/>
                <a:sym typeface="Lato"/>
              </a:rPr>
              <a:t>The sunshine arrived:</a:t>
            </a:r>
            <a:endParaRPr sz="1100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In the morning light I feel so free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sun shining bright,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just you and me</a:t>
            </a:r>
            <a:endParaRPr sz="900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Walking hand in hand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down a road of dreams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every step we take, it seems like we're living in a scene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when we're together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In the fields of gold, we laugh and we play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flowers and the trees, it feels like a perfect day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We dance and we sing, to the rhythm of our hearts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every beat and every note, </a:t>
            </a: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it feels like we're never apart</a:t>
            </a:r>
            <a:endParaRPr sz="900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when we're together,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every smile and every kiss</a:t>
            </a: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, it feels like a dream come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every moment we spend, together it's all brand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and the sky is so blue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With the breeze blowing softly, it feels like we're flying too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the world is so bright, when we're together, it's true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Oh, we're walking on sunshine, living life like it's new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And when the night falls and the stars shine bright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Lato"/>
                <a:ea typeface="Lato"/>
                <a:cs typeface="Lato"/>
                <a:sym typeface="Lato"/>
              </a:rPr>
              <a:t>We'll be walking on sunshine, into the endless night.</a:t>
            </a:r>
            <a:endParaRPr sz="9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AE5FB-C426-51EC-9628-ECAC5F64D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391593"/>
            <a:ext cx="2559883" cy="158235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199" name="Google Shape;199;p28"/>
          <p:cNvSpPr txBox="1"/>
          <p:nvPr/>
        </p:nvSpPr>
        <p:spPr>
          <a:xfrm>
            <a:off x="656650" y="2232675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3687675" y="679350"/>
            <a:ext cx="46584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Peace love and peace: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filled with chaos and strife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search for a beacon, to lead us to life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hearts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peace in our minds, we'll spread it far and near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From the mountains high, to the valleys below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We'll sing out this message, for all to know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That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is what we need the most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together we'll build a world that's close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Let us spread this message, to every land and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set our spirits free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it's what we all need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these words, we'll plant the seeds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Of a world that's filled with harmony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Where everyone can live in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you'll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make a brighter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filled 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peace and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find our way.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291BDC-A8B5-2739-E8BE-F375FC54B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925" y="3117273"/>
            <a:ext cx="2587962" cy="17602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06" name="Google Shape;206;p29"/>
          <p:cNvSpPr txBox="1"/>
          <p:nvPr/>
        </p:nvSpPr>
        <p:spPr>
          <a:xfrm>
            <a:off x="4722825" y="727875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A very beatles christmas: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that time of year, when the world comes alive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the sounds of joy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and the twinkling of lights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The air is so crisp, and the snow falls down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the spirit of Christmas, can be felt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wonderful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the laughter and cheer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grateful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homes and the streets, the carolers sing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songs of the season, their voices take wing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the children are giddy, with excitement and glee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As they dream of the gifts, under the tree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wonderful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laughter and cheer,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grateful,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Let us spread love, and kindness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And make the world brighter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with love that we've found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the most wonderful time of the year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laughter and cheer, ringing in our ears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It's a season of love, and a season of peace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 time to be grateful, for all that we share and believe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So let's embrace the season,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open hearts and smiles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make this Christmas,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the best one in miles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!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729450" y="2113525"/>
            <a:ext cx="372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3: Positive Emotions and Affirmations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2BA7D6-0679-E04E-0E96-25A74708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167149"/>
            <a:ext cx="2887355" cy="172111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4318450" y="752150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Love is all that’s needed: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a world that's so complex, and filled with pain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search for something, that can ease our strain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as we journey through life, with every step we take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We find that the answer, is love that we make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All we need is love,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hearts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love is all we need here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smile, and every gentle touch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has a way, of healing us so much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And as we give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it returns tenfold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in our lives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we'll never grow old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All we need is love,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love in our hearts,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is all we need here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Let us spread love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, and kindness all around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make the world brighter,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with love that we've found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All we need is love, to light up the 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a heart that's so pure, we'll find peace each day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love in our hearts, we'll conquer all fear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we'll know that in this world, love is all we need here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So let's embrace love, with open hearts and smiles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know that in this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love is all we need to find!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729450" y="2171550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0: Love and Affection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8A21BC-2F0B-DF14-E3C0-ED2B1E7CD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00895"/>
            <a:ext cx="3201412" cy="20062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</a:t>
            </a:r>
            <a:endParaRPr/>
          </a:p>
        </p:txBody>
      </p:sp>
      <p:sp>
        <p:nvSpPr>
          <p:cNvPr id="220" name="Google Shape;220;p31"/>
          <p:cNvSpPr txBox="1"/>
          <p:nvPr/>
        </p:nvSpPr>
        <p:spPr>
          <a:xfrm>
            <a:off x="4318450" y="752150"/>
            <a:ext cx="3396900" cy="4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Lato"/>
                <a:ea typeface="Lato"/>
                <a:cs typeface="Lato"/>
                <a:sym typeface="Lato"/>
              </a:rPr>
              <a:t>A less yellow submarine:</a:t>
            </a:r>
            <a:endParaRPr sz="11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Sailing under the sea, in a metal machine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Exploring the unknown, in the deep blue marine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Through the currents and waves,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journey on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this submarine,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never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be alone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Diving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in the ocean,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exploring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conquer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discover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make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Gliding through the depths, with lights shining bright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mile we travel,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we're venturing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into the night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Watching schools of fish, and creatures of the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this metal vessel,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we're living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so carefree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Diving in the ocean, exploring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we'll conquer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discover 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we'll make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Through the endless ocean, we'll journey on and on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submarines, we'll never be gone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Diving in the ocean, exploring all we can see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the submarines, we'll conquer the deep blue sea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With every dive, we discover new mysteries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In the underwater world, we'll make our own histories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And when the mission's done, and </a:t>
            </a: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 return to shore</a:t>
            </a:r>
            <a:endParaRPr sz="9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We'll remember</a:t>
            </a:r>
            <a:r>
              <a:rPr lang="en-GB" sz="900">
                <a:latin typeface="Lato"/>
                <a:ea typeface="Lato"/>
                <a:cs typeface="Lato"/>
                <a:sym typeface="Lato"/>
              </a:rPr>
              <a:t> all the wonders, that the ocean has in store.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729450" y="2171550"/>
            <a:ext cx="29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Topic 1: Actions and Expressions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E8B6A4-1ECD-10EC-23D8-5347DC9F4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92334"/>
            <a:ext cx="3032731" cy="18498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Extraction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Cleaning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Exploratory Data Analysis (EDA)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Topic Clustering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Interpretation of Clusters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Result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Limitation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Future Work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</a:t>
            </a:r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Fixed number of topics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Bag of words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Lack of Sufficient Data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Limited Vocabulary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Unstable Results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Difficulty in Interpreting Topics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Hyperparameter tuning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Exploring alternative topic modeling techniques that may be more suitable for small datasets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Combine LDA with other clustering methods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Extraction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500" y="2639951"/>
            <a:ext cx="5232451" cy="170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729450" y="1949025"/>
            <a:ext cx="625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Folder with txt files -&gt; A DataFrame with columns of songs names and lyrics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Cleaning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Removed blank files and songs with duplicated lyrics.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songs before cleaning: 279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songs after cleaning: 217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Number of blank files: 58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highlight>
                  <a:srgbClr val="FFFF00"/>
                </a:highlight>
              </a:rPr>
              <a:t>Number of duplicated songs: #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>
                <a:solidFill>
                  <a:srgbClr val="FF0000"/>
                </a:solidFill>
              </a:rPr>
              <a:t>Total number of songs removed: #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How many of the songs feature at least one pair of lines that rhyme?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Define rhyme: the last words in the consecutive two lines of lyrics are ending with the same 2 letters.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For each song’s lyrics, split into lines and extract the last words from every two consecutive lines and check whether the two letters in the last words match.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Data preprocessing: Lowercase the lyrics.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Number of songs with at least one pair of rhyming lines: 199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How many of the songs feature the song name (found in the file name) in the song lyrics?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For each song, search in its lyrics whether the song name is in it.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Data Preprocessing: The dash in song names are replaced with space. The lyrics are lowercased, removed whitespace, and punctuations.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Number of songs that feature the song name in the lyrics: 186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50" y="3874400"/>
            <a:ext cx="4286251" cy="12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/>
          <p:nvPr/>
        </p:nvSpPr>
        <p:spPr>
          <a:xfrm>
            <a:off x="5729000" y="4102475"/>
            <a:ext cx="4659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6948925" y="4339975"/>
            <a:ext cx="5721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7384375" y="4565000"/>
            <a:ext cx="5721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6483025" y="4964050"/>
            <a:ext cx="714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 (EDA)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Sentiment Analysis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Method: Used VADER (Valence Aware Dictionary and sEntiment Reasoner) to score the lyrics and classify them as “Negative”, “Neutral”, or “Positive” (using +-0.05 thresholds).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Data Preprocessing: Further cleaned lyrics by tokenizing and removing stopwords.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575" y="801938"/>
            <a:ext cx="5101949" cy="353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950"/>
            <a:ext cx="4727000" cy="25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425" y="2901736"/>
            <a:ext cx="3359734" cy="186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4898" y="2676875"/>
            <a:ext cx="4428553" cy="23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/>
          <p:nvPr/>
        </p:nvSpPr>
        <p:spPr>
          <a:xfrm>
            <a:off x="4391375" y="525675"/>
            <a:ext cx="180600" cy="29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722250" y="608950"/>
            <a:ext cx="2652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2869350" y="2489425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4074300" y="1901225"/>
            <a:ext cx="122400" cy="2913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1741975" y="317650"/>
            <a:ext cx="2652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816725" y="1677125"/>
            <a:ext cx="378000" cy="2241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6060525" y="3913200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8454500" y="3068100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1"/>
          <p:cNvSpPr/>
          <p:nvPr/>
        </p:nvSpPr>
        <p:spPr>
          <a:xfrm rot="10800000" flipH="1">
            <a:off x="7231900" y="4458384"/>
            <a:ext cx="1806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4846175" y="4292025"/>
            <a:ext cx="313500" cy="131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2133</Words>
  <Application>Microsoft Macintosh PowerPoint</Application>
  <PresentationFormat>On-screen Show (16:9)</PresentationFormat>
  <Paragraphs>226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Lato</vt:lpstr>
      <vt:lpstr>Arial</vt:lpstr>
      <vt:lpstr>Raleway</vt:lpstr>
      <vt:lpstr>Streamline</vt:lpstr>
      <vt:lpstr>Song Topic Cluster Analysis: Unveiling Musical Trends</vt:lpstr>
      <vt:lpstr>Agenda</vt:lpstr>
      <vt:lpstr>Data Extraction</vt:lpstr>
      <vt:lpstr>Data Cleaning</vt:lpstr>
      <vt:lpstr>Exploratory Data Analysis (EDA)</vt:lpstr>
      <vt:lpstr>Exploratory Data Analysis (EDA)</vt:lpstr>
      <vt:lpstr>Exploratory Data Analysis (EDA)</vt:lpstr>
      <vt:lpstr>PowerPoint Presentation</vt:lpstr>
      <vt:lpstr>PowerPoint Presentation</vt:lpstr>
      <vt:lpstr>Topic Clustering</vt:lpstr>
      <vt:lpstr>Choose number of topics</vt:lpstr>
      <vt:lpstr>Interpretation of Clusters</vt:lpstr>
      <vt:lpstr>PowerPoint Presentation</vt:lpstr>
      <vt:lpstr>Result</vt:lpstr>
      <vt:lpstr>Result</vt:lpstr>
      <vt:lpstr>Result</vt:lpstr>
      <vt:lpstr>Result</vt:lpstr>
      <vt:lpstr>Result</vt:lpstr>
      <vt:lpstr>Result</vt:lpstr>
      <vt:lpstr>Limitations</vt:lpstr>
      <vt:lpstr>Future Work</vt:lpstr>
      <vt:lpstr>Q&amp;A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Song Topic Cluster Analysis: Unveiling Musical Trends</dc:title>
  <cp:lastModifiedBy>Anbang Du</cp:lastModifiedBy>
  <cp:revision>7</cp:revision>
  <dcterms:modified xsi:type="dcterms:W3CDTF">2024-03-29T12:07:38Z</dcterms:modified>
</cp:coreProperties>
</file>